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Alfa Slab One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AlfaSlabOne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a8bd4f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a8bd4f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a8bd4f6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a8bd4f6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e7059e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e7059e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7059e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e7059e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025cf84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025cf84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025cf84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025cf84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25cf84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025cf84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7059e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7059e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25cf84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25cf84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25cf84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25cf84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d1df21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d1df21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25cf842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25cf842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025cf842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025cf842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25cf842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25cf842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025cf842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025cf842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e7059e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e7059e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e7059e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e7059e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e7059e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e7059e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e7059e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e7059e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8d1df210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8d1df210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61fa7c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61fa7c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8d1df21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8d1df21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61fa7c7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61fa7c7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61fa7c7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61fa7c7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8d1df210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8d1df210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Menos características → acercándonos a las causas latentes!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8d1df210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98d1df210c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8d1df210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98d1df210c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f25b0ff3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ef25b0ff32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f25b0ff3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ef25b0ff32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f25b0ff32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ef25b0ff32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ea8bd4f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ea8bd4f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8d1df21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8d1df21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61fa7c7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61fa7c7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8d1df210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8d1df21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8d1df2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8d1df2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8d1df21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8d1df21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8d1df210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98d1df210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8d1df21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8d1df21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8d1df210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8d1df210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f25b0ff3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ef25b0ff32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8d1df210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8d1df210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8d1df21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98d1df21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ea8bd4f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ea8bd4f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a8bd4f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a8bd4f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a8bd4f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a8bd4f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a8bd4f6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a8bd4f6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a8bd4f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a8bd4f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14050" y="221550"/>
            <a:ext cx="81633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9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280200" y="-57960"/>
            <a:ext cx="2900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cikit-learn.org/stable/modules/feature_selection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cikit-learn.org/stable/modules/generated/sklearn.feature_selection.VarianceThreshold.html#sklearn.feature_selection.VarianceThreshold" TargetMode="External"/><Relationship Id="rId4" Type="http://schemas.openxmlformats.org/officeDocument/2006/relationships/hyperlink" Target="https://scikit-learn.org/stable/modules/generated/sklearn.feature_selection.mutual_info_classif.html#sklearn.feature_selection.mutual_info_classi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n.wikipedia.org/wiki/Dimensionality_reduction#Feature_projection" TargetMode="External"/><Relationship Id="rId4" Type="http://schemas.openxmlformats.org/officeDocument/2006/relationships/hyperlink" Target="https://www.kaggle.com/code/samuelcortinhas/intro-to-pca-t-sne-uma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3liCbRZPrZ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</a:t>
            </a:r>
            <a:endParaRPr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 de Datos,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Aprendizaje Automático y sus Aplicaciones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FaMAF-UNC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Agosto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perdemos?</a:t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Información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Interpretabilidad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Pero… la selección de características se hace en relación a una clase!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https://scikit-learn.org/stable/modules/feature_selection.html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Cómo hacemos si no tenemos clases?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Aplicamos conocimiento de dominio!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P.ej., e</a:t>
            </a:r>
            <a:r>
              <a:rPr lang="en-GB"/>
              <a:t>n lenguaje natural: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poco frecuentes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muy frecuentes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También tenemos métodos basados en varianza: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con poca varianza (en scikit learn, </a:t>
            </a:r>
            <a:r>
              <a:rPr b="1" lang="en-GB" sz="175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VarianceThreshold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redundantes con otras (en scikit learn, </a:t>
            </a:r>
            <a:r>
              <a:rPr b="1" lang="en-GB" sz="175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mutual_info_classif</a:t>
            </a:r>
            <a:r>
              <a:rPr lang="en-GB"/>
              <a:t>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Agrupamiento</a:t>
            </a:r>
            <a:r>
              <a:rPr lang="en-GB"/>
              <a:t> de Características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dependientes (redundantes)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ejemplo, combinación lineal de el número de paradas recorridas por un colectivo y la distancia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que sabemos que se pueden representar unidas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sustituir viento, temperatura y humedad por sensación térmica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Podemos sustituir características por la clase a la que pertenecen!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en lenguaje natural, sustituir “corríamos” por “correr” o por V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40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12" name="Google Shape;212;p40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40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grpSp>
        <p:nvGrpSpPr>
          <p:cNvPr id="220" name="Google Shape;220;p41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21" name="Google Shape;221;p41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1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b="27281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Descomposición en Valores Singulares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46" name="Google Shape;246;p42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7" name="Google Shape;247;p42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8" name="Google Shape;248;p42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9" name="Google Shape;249;p42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0" name="Google Shape;250;p42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1" name="Google Shape;251;p42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52" name="Google Shape;252;p42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53" name="Google Shape;253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55" name="Google Shape;255;p42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56" name="Google Shape;256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58" name="Google Shape;258;p42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9" name="Google Shape;259;p42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60" name="Google Shape;260;p42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1" name="Google Shape;261;p42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2" name="Google Shape;262;p42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3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76" name="Google Shape;276;p43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3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3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84" name="Google Shape;284;p43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5" name="Google Shape;285;p43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6" name="Google Shape;286;p43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7" name="Google Shape;287;p43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88" name="Google Shape;288;p43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90" name="Google Shape;290;p43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91" name="Google Shape;291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93" name="Google Shape;293;p43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94" name="Google Shape;294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96" name="Google Shape;296;p43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98" name="Google Shape;298;p43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9" name="Google Shape;299;p43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00" name="Google Shape;300;p43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01" name="Google Shape;301;p43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302" name="Google Shape;302;p43"/>
          <p:cNvGrpSpPr/>
          <p:nvPr/>
        </p:nvGrpSpPr>
        <p:grpSpPr>
          <a:xfrm>
            <a:off x="2297125" y="790350"/>
            <a:ext cx="2097300" cy="990600"/>
            <a:chOff x="2297125" y="790350"/>
            <a:chExt cx="2097300" cy="990600"/>
          </a:xfrm>
        </p:grpSpPr>
        <p:sp>
          <p:nvSpPr>
            <p:cNvPr id="303" name="Google Shape;303;p43"/>
            <p:cNvSpPr/>
            <p:nvPr/>
          </p:nvSpPr>
          <p:spPr>
            <a:xfrm>
              <a:off x="2297125" y="7903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3"/>
            <p:cNvSpPr txBox="1"/>
            <p:nvPr/>
          </p:nvSpPr>
          <p:spPr>
            <a:xfrm>
              <a:off x="2396975" y="8319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Documentos</a:t>
              </a:r>
              <a:endParaRPr sz="2400"/>
            </a:p>
          </p:txBody>
        </p:sp>
      </p:grpSp>
      <p:grpSp>
        <p:nvGrpSpPr>
          <p:cNvPr id="305" name="Google Shape;305;p43"/>
          <p:cNvGrpSpPr/>
          <p:nvPr/>
        </p:nvGrpSpPr>
        <p:grpSpPr>
          <a:xfrm>
            <a:off x="4430725" y="1095150"/>
            <a:ext cx="2097300" cy="990600"/>
            <a:chOff x="4430725" y="1095150"/>
            <a:chExt cx="2097300" cy="990600"/>
          </a:xfrm>
        </p:grpSpPr>
        <p:sp>
          <p:nvSpPr>
            <p:cNvPr id="306" name="Google Shape;306;p43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3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grpSp>
        <p:nvGrpSpPr>
          <p:cNvPr id="308" name="Google Shape;308;p43"/>
          <p:cNvGrpSpPr/>
          <p:nvPr/>
        </p:nvGrpSpPr>
        <p:grpSpPr>
          <a:xfrm>
            <a:off x="6781800" y="2583600"/>
            <a:ext cx="2097300" cy="990600"/>
            <a:chOff x="6781800" y="2583600"/>
            <a:chExt cx="2097300" cy="990600"/>
          </a:xfrm>
        </p:grpSpPr>
        <p:sp>
          <p:nvSpPr>
            <p:cNvPr id="309" name="Google Shape;309;p43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2246" name="adj1"/>
                <a:gd fmla="val 89534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3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grpSp>
        <p:nvGrpSpPr>
          <p:cNvPr id="311" name="Google Shape;311;p43"/>
          <p:cNvGrpSpPr/>
          <p:nvPr/>
        </p:nvGrpSpPr>
        <p:grpSpPr>
          <a:xfrm>
            <a:off x="5867400" y="1423263"/>
            <a:ext cx="2351100" cy="990600"/>
            <a:chOff x="5867400" y="1423263"/>
            <a:chExt cx="2351100" cy="990600"/>
          </a:xfrm>
        </p:grpSpPr>
        <p:sp>
          <p:nvSpPr>
            <p:cNvPr id="312" name="Google Shape;312;p43"/>
            <p:cNvSpPr/>
            <p:nvPr/>
          </p:nvSpPr>
          <p:spPr>
            <a:xfrm>
              <a:off x="5867400" y="1423263"/>
              <a:ext cx="2351100" cy="990600"/>
            </a:xfrm>
            <a:prstGeom prst="wedgeRectCallout">
              <a:avLst>
                <a:gd fmla="val -40434" name="adj1"/>
                <a:gd fmla="val 75599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3"/>
            <p:cNvSpPr txBox="1"/>
            <p:nvPr/>
          </p:nvSpPr>
          <p:spPr>
            <a:xfrm>
              <a:off x="5967250" y="1464838"/>
              <a:ext cx="2251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Fuerza de cada concepto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10477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 flipH="1">
            <a:off x="28003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931862" y="16002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2114550" y="15240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24" name="Google Shape;324;p44"/>
          <p:cNvSpPr txBox="1"/>
          <p:nvPr/>
        </p:nvSpPr>
        <p:spPr>
          <a:xfrm>
            <a:off x="2800350" y="13716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25" name="Google Shape;325;p44"/>
          <p:cNvCxnSpPr/>
          <p:nvPr/>
        </p:nvCxnSpPr>
        <p:spPr>
          <a:xfrm>
            <a:off x="2030412" y="16002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55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 flipH="1">
            <a:off x="478155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34861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310515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30" name="Google Shape;330;p44"/>
          <p:cNvCxnSpPr/>
          <p:nvPr/>
        </p:nvCxnSpPr>
        <p:spPr>
          <a:xfrm rot="10800000">
            <a:off x="514350" y="21336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331" name="Google Shape;331;p44"/>
          <p:cNvSpPr txBox="1"/>
          <p:nvPr/>
        </p:nvSpPr>
        <p:spPr>
          <a:xfrm>
            <a:off x="282575" y="26368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209550" y="40386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33" name="Google Shape;333;p44"/>
          <p:cNvCxnSpPr/>
          <p:nvPr/>
        </p:nvCxnSpPr>
        <p:spPr>
          <a:xfrm>
            <a:off x="514350" y="32004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34" name="Google Shape;334;p44"/>
          <p:cNvCxnSpPr/>
          <p:nvPr/>
        </p:nvCxnSpPr>
        <p:spPr>
          <a:xfrm rot="10800000">
            <a:off x="514350" y="36576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35" name="Google Shape;335;p44"/>
          <p:cNvCxnSpPr/>
          <p:nvPr/>
        </p:nvCxnSpPr>
        <p:spPr>
          <a:xfrm>
            <a:off x="514350" y="44958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336" name="Google Shape;3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355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53911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/>
          <p:nvPr/>
        </p:nvSpPr>
        <p:spPr>
          <a:xfrm flipH="1">
            <a:off x="66103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0101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215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70675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57721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 flipH="1">
            <a:off x="874395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9715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 flipH="1">
            <a:off x="27241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85566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53" name="Google Shape;353;p45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203835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272415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56" name="Google Shape;356;p45"/>
          <p:cNvCxnSpPr/>
          <p:nvPr/>
        </p:nvCxnSpPr>
        <p:spPr>
          <a:xfrm>
            <a:off x="188595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57" name="Google Shape;3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35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 flipH="1">
            <a:off x="470535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34099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302895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61" name="Google Shape;361;p45"/>
          <p:cNvCxnSpPr/>
          <p:nvPr/>
        </p:nvCxnSpPr>
        <p:spPr>
          <a:xfrm rot="10800000">
            <a:off x="43815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362" name="Google Shape;362;p45"/>
          <p:cNvSpPr txBox="1"/>
          <p:nvPr/>
        </p:nvSpPr>
        <p:spPr>
          <a:xfrm>
            <a:off x="20637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13335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64" name="Google Shape;364;p45"/>
          <p:cNvCxnSpPr/>
          <p:nvPr/>
        </p:nvCxnSpPr>
        <p:spPr>
          <a:xfrm>
            <a:off x="43815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65" name="Google Shape;365;p45"/>
          <p:cNvCxnSpPr/>
          <p:nvPr/>
        </p:nvCxnSpPr>
        <p:spPr>
          <a:xfrm rot="10800000">
            <a:off x="43815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66" name="Google Shape;366;p45"/>
          <p:cNvCxnSpPr/>
          <p:nvPr/>
        </p:nvCxnSpPr>
        <p:spPr>
          <a:xfrm>
            <a:off x="43815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367" name="Google Shape;36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735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/>
          <p:nvPr/>
        </p:nvSpPr>
        <p:spPr>
          <a:xfrm>
            <a:off x="53149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/>
          <p:nvPr/>
        </p:nvSpPr>
        <p:spPr>
          <a:xfrm flipH="1">
            <a:off x="65341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49339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595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69913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569595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"/>
          <p:cNvSpPr/>
          <p:nvPr/>
        </p:nvSpPr>
        <p:spPr>
          <a:xfrm flipH="1">
            <a:off x="86677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3105150" y="990600"/>
            <a:ext cx="206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4705350" y="1295400"/>
            <a:ext cx="2210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medicina</a:t>
            </a:r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3790950" y="1676400"/>
            <a:ext cx="0" cy="3810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78" name="Google Shape;378;p45"/>
          <p:cNvCxnSpPr/>
          <p:nvPr/>
        </p:nvCxnSpPr>
        <p:spPr>
          <a:xfrm flipH="1">
            <a:off x="4400550" y="1828800"/>
            <a:ext cx="304800" cy="2286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79" name="Google Shape;379;p45"/>
          <p:cNvSpPr/>
          <p:nvPr/>
        </p:nvSpPr>
        <p:spPr>
          <a:xfrm>
            <a:off x="3562350" y="1981200"/>
            <a:ext cx="685800" cy="457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45"/>
          <p:cNvGrpSpPr/>
          <p:nvPr/>
        </p:nvGrpSpPr>
        <p:grpSpPr>
          <a:xfrm>
            <a:off x="6762750" y="1143000"/>
            <a:ext cx="2097300" cy="990600"/>
            <a:chOff x="4430725" y="1095150"/>
            <a:chExt cx="2097300" cy="990600"/>
          </a:xfrm>
        </p:grpSpPr>
        <p:sp>
          <p:nvSpPr>
            <p:cNvPr id="381" name="Google Shape;381;p45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137895" name="adj1"/>
                <a:gd fmla="val 100727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0" name="Google Shape;130;p28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31" name="Google Shape;131;p28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8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6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8747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20574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27432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94" name="Google Shape;394;p46"/>
          <p:cNvCxnSpPr/>
          <p:nvPr/>
        </p:nvCxnSpPr>
        <p:spPr>
          <a:xfrm>
            <a:off x="19050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95" name="Google Shape;39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30480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99" name="Google Shape;399;p46"/>
          <p:cNvCxnSpPr/>
          <p:nvPr/>
        </p:nvCxnSpPr>
        <p:spPr>
          <a:xfrm rot="10800000">
            <a:off x="4572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00" name="Google Shape;400;p46"/>
          <p:cNvSpPr txBox="1"/>
          <p:nvPr/>
        </p:nvSpPr>
        <p:spPr>
          <a:xfrm>
            <a:off x="2254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01" name="Google Shape;401;p46"/>
          <p:cNvSpPr txBox="1"/>
          <p:nvPr/>
        </p:nvSpPr>
        <p:spPr>
          <a:xfrm>
            <a:off x="1524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02" name="Google Shape;402;p46"/>
          <p:cNvCxnSpPr/>
          <p:nvPr/>
        </p:nvCxnSpPr>
        <p:spPr>
          <a:xfrm>
            <a:off x="4572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03" name="Google Shape;403;p46"/>
          <p:cNvCxnSpPr/>
          <p:nvPr/>
        </p:nvCxnSpPr>
        <p:spPr>
          <a:xfrm rot="10800000">
            <a:off x="4572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04" name="Google Shape;404;p46"/>
          <p:cNvCxnSpPr/>
          <p:nvPr/>
        </p:nvCxnSpPr>
        <p:spPr>
          <a:xfrm>
            <a:off x="4572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405" name="Google Shape;40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6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6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3657600" y="1143000"/>
            <a:ext cx="548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fuerza del concepto de computación</a:t>
            </a: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5715000" y="1981200"/>
            <a:ext cx="0" cy="762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15" name="Google Shape;415;p46"/>
          <p:cNvSpPr/>
          <p:nvPr/>
        </p:nvSpPr>
        <p:spPr>
          <a:xfrm>
            <a:off x="5486400" y="26670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/>
          <p:nvPr/>
        </p:nvSpPr>
        <p:spPr>
          <a:xfrm>
            <a:off x="10668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7"/>
          <p:cNvSpPr/>
          <p:nvPr/>
        </p:nvSpPr>
        <p:spPr>
          <a:xfrm flipH="1">
            <a:off x="28194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9509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426" name="Google Shape;426;p47"/>
          <p:cNvSpPr txBox="1"/>
          <p:nvPr/>
        </p:nvSpPr>
        <p:spPr>
          <a:xfrm>
            <a:off x="21336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28194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428" name="Google Shape;428;p47"/>
          <p:cNvCxnSpPr/>
          <p:nvPr/>
        </p:nvCxnSpPr>
        <p:spPr>
          <a:xfrm>
            <a:off x="19812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29" name="Google Shape;42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/>
          <p:nvPr/>
        </p:nvSpPr>
        <p:spPr>
          <a:xfrm flipH="1">
            <a:off x="48006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3505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31242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433" name="Google Shape;433;p47"/>
          <p:cNvCxnSpPr/>
          <p:nvPr/>
        </p:nvCxnSpPr>
        <p:spPr>
          <a:xfrm rot="10800000">
            <a:off x="5334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34" name="Google Shape;434;p47"/>
          <p:cNvSpPr txBox="1"/>
          <p:nvPr/>
        </p:nvSpPr>
        <p:spPr>
          <a:xfrm>
            <a:off x="3016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2286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36" name="Google Shape;436;p47"/>
          <p:cNvCxnSpPr/>
          <p:nvPr/>
        </p:nvCxnSpPr>
        <p:spPr>
          <a:xfrm>
            <a:off x="5334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37" name="Google Shape;437;p47"/>
          <p:cNvCxnSpPr/>
          <p:nvPr/>
        </p:nvCxnSpPr>
        <p:spPr>
          <a:xfrm rot="10800000">
            <a:off x="5334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38" name="Google Shape;438;p47"/>
          <p:cNvCxnSpPr/>
          <p:nvPr/>
        </p:nvCxnSpPr>
        <p:spPr>
          <a:xfrm>
            <a:off x="5334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439" name="Google Shape;43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/>
          <p:nvPr/>
        </p:nvSpPr>
        <p:spPr>
          <a:xfrm>
            <a:off x="5410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/>
          <p:nvPr/>
        </p:nvSpPr>
        <p:spPr>
          <a:xfrm flipH="1">
            <a:off x="66294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50292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/>
          <p:nvPr/>
        </p:nvSpPr>
        <p:spPr>
          <a:xfrm>
            <a:off x="70866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5791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7"/>
          <p:cNvSpPr/>
          <p:nvPr/>
        </p:nvSpPr>
        <p:spPr>
          <a:xfrm flipH="1">
            <a:off x="8763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 txBox="1"/>
          <p:nvPr/>
        </p:nvSpPr>
        <p:spPr>
          <a:xfrm>
            <a:off x="5029200" y="1981200"/>
            <a:ext cx="2358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5029200" y="2514600"/>
            <a:ext cx="381000" cy="1676400"/>
          </a:xfrm>
          <a:custGeom>
            <a:rect b="b" l="l" r="r" t="t"/>
            <a:pathLst>
              <a:path extrusionOk="0" h="1056" w="240">
                <a:moveTo>
                  <a:pt x="0" y="0"/>
                </a:moveTo>
                <a:lnTo>
                  <a:pt x="0" y="1056"/>
                </a:lnTo>
                <a:lnTo>
                  <a:pt x="240" y="1056"/>
                </a:lnTo>
              </a:path>
            </a:pathLst>
          </a:custGeom>
          <a:noFill/>
          <a:ln cap="flat" cmpd="sng" w="15875">
            <a:solidFill>
              <a:srgbClr val="FF9900"/>
            </a:solidFill>
            <a:prstDash val="solid"/>
            <a:miter lim="524288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47"/>
          <p:cNvCxnSpPr/>
          <p:nvPr/>
        </p:nvCxnSpPr>
        <p:spPr>
          <a:xfrm>
            <a:off x="1371600" y="1981200"/>
            <a:ext cx="4495800" cy="19812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50" name="Google Shape;450;p47"/>
          <p:cNvSpPr/>
          <p:nvPr/>
        </p:nvSpPr>
        <p:spPr>
          <a:xfrm>
            <a:off x="5867400" y="38862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7"/>
          <p:cNvGrpSpPr/>
          <p:nvPr/>
        </p:nvGrpSpPr>
        <p:grpSpPr>
          <a:xfrm>
            <a:off x="6870600" y="1028700"/>
            <a:ext cx="2097300" cy="990600"/>
            <a:chOff x="6781800" y="2583600"/>
            <a:chExt cx="2097300" cy="990600"/>
          </a:xfrm>
        </p:grpSpPr>
        <p:sp>
          <p:nvSpPr>
            <p:cNvPr id="452" name="Google Shape;452;p47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34512" name="adj1"/>
                <a:gd fmla="val 249301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sp>
        <p:nvSpPr>
          <p:cNvPr id="454" name="Google Shape;45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>
            <a:off x="9906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/>
          <p:nvPr/>
        </p:nvSpPr>
        <p:spPr>
          <a:xfrm flipH="1">
            <a:off x="27432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/>
          <p:nvPr/>
        </p:nvSpPr>
        <p:spPr>
          <a:xfrm flipH="1">
            <a:off x="472440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34290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304800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pic>
        <p:nvPicPr>
          <p:cNvPr id="467" name="Google Shape;4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/>
          <p:nvPr/>
        </p:nvSpPr>
        <p:spPr>
          <a:xfrm>
            <a:off x="53340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8"/>
          <p:cNvSpPr/>
          <p:nvPr/>
        </p:nvSpPr>
        <p:spPr>
          <a:xfrm flipH="1">
            <a:off x="65532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49530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/>
          <p:cNvSpPr txBox="1"/>
          <p:nvPr/>
        </p:nvSpPr>
        <p:spPr>
          <a:xfrm>
            <a:off x="70104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5715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8"/>
          <p:cNvSpPr/>
          <p:nvPr/>
        </p:nvSpPr>
        <p:spPr>
          <a:xfrm flipH="1">
            <a:off x="868680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48"/>
          <p:cNvCxnSpPr/>
          <p:nvPr/>
        </p:nvCxnSpPr>
        <p:spPr>
          <a:xfrm flipH="1" rot="10800000">
            <a:off x="6248400" y="3124200"/>
            <a:ext cx="533400" cy="60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6" name="Google Shape;476;p48"/>
          <p:cNvCxnSpPr/>
          <p:nvPr/>
        </p:nvCxnSpPr>
        <p:spPr>
          <a:xfrm>
            <a:off x="6172200" y="3276600"/>
            <a:ext cx="609600" cy="457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7" name="Google Shape;477;p48"/>
          <p:cNvCxnSpPr/>
          <p:nvPr/>
        </p:nvCxnSpPr>
        <p:spPr>
          <a:xfrm>
            <a:off x="4343400" y="1905000"/>
            <a:ext cx="457200" cy="31242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8" name="Google Shape;478;p48"/>
          <p:cNvCxnSpPr/>
          <p:nvPr/>
        </p:nvCxnSpPr>
        <p:spPr>
          <a:xfrm flipH="1">
            <a:off x="4343400" y="1981200"/>
            <a:ext cx="381000" cy="2971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9" name="Google Shape;479;p48"/>
          <p:cNvCxnSpPr/>
          <p:nvPr/>
        </p:nvCxnSpPr>
        <p:spPr>
          <a:xfrm>
            <a:off x="5791200" y="4495800"/>
            <a:ext cx="30480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80" name="Google Shape;480;p48"/>
          <p:cNvCxnSpPr/>
          <p:nvPr/>
        </p:nvCxnSpPr>
        <p:spPr>
          <a:xfrm flipH="1">
            <a:off x="5638800" y="4572000"/>
            <a:ext cx="32004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81" name="Google Shape;4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9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3051175" y="2971800"/>
            <a:ext cx="376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609601" cy="5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9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97" name="Google Shape;49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14324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9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9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Probabilistic </a:t>
            </a:r>
            <a:r>
              <a:rPr lang="en-GB"/>
              <a:t>Latent Semantic Analysis</a:t>
            </a:r>
            <a:endParaRPr/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independientes o clases latentes o tópicos (el n de tópicos es un parámetro)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 es el documento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</a:t>
            </a:r>
            <a:r>
              <a:rPr lang="en-GB"/>
              <a:t> es un tópico obtenido de la distribución de tópicos del documento </a:t>
            </a:r>
            <a:r>
              <a:rPr lang="en-GB"/>
              <a:t>P(c|d)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</a:t>
            </a:r>
            <a:r>
              <a:rPr lang="en-GB"/>
              <a:t> es una palabra obtenida de la distribución de palabras de c</a:t>
            </a:r>
            <a:endParaRPr/>
          </a:p>
        </p:txBody>
      </p:sp>
      <p:pic>
        <p:nvPicPr>
          <p:cNvPr id="508" name="Google Shape;5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00" y="2252674"/>
            <a:ext cx="3811325" cy="16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14" name="Google Shape;51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(clases latentes o tópicos)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asume que las clases latentes están distribuidas según la distribución de Dirichlet, una distribución de probabilidad continua multivariada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25" y="2571750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21" name="Google Shape;52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α es el parámetro de de Dirichlet en la distribución de tópicos</a:t>
            </a:r>
            <a:r>
              <a:rPr lang="en-GB"/>
              <a:t> por documentos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β </a:t>
            </a:r>
            <a:r>
              <a:rPr lang="en-GB"/>
              <a:t>es el parámetro de Dirichlet en la distribución de palabras por tópicos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Theta es la distribución de tópicos para el documento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Phi es la distribución de palabras para el tópico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Z es el tópico para la j-ésima palabra del documento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 es la j-ésima palabra del documento i</a:t>
            </a:r>
            <a:endParaRPr/>
          </a:p>
        </p:txBody>
      </p:sp>
      <p:pic>
        <p:nvPicPr>
          <p:cNvPr id="522" name="Google Shape;5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963275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t-distributed stochastic neighbor embedding (t-SNE)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 no lineal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 visualización en dos o tres dimensiones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los objetos semejantes quedan cercanos y los más diferentes quedan más distantes, con alta probabilidad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pic>
        <p:nvPicPr>
          <p:cNvPr id="534" name="Google Shape;534;p54"/>
          <p:cNvPicPr preferRelativeResize="0"/>
          <p:nvPr/>
        </p:nvPicPr>
        <p:blipFill rotWithShape="1">
          <a:blip r:embed="rId3">
            <a:alphaModFix/>
          </a:blip>
          <a:srcRect b="0" l="0" r="7961" t="6498"/>
          <a:stretch/>
        </p:blipFill>
        <p:spPr>
          <a:xfrm>
            <a:off x="2004850" y="0"/>
            <a:ext cx="5013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</a:t>
            </a:r>
            <a:r>
              <a:rPr lang="en-GB" sz="2400"/>
              <a:t>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1" name="Google Shape;541;p55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9" name="Google Shape;139;p29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40" name="Google Shape;140;p29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9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b="27281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8" name="Google Shape;54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9" name="Google Shape;549;p56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6"/>
          <p:cNvPicPr preferRelativeResize="0"/>
          <p:nvPr/>
        </p:nvPicPr>
        <p:blipFill rotWithShape="1">
          <a:blip r:embed="rId5">
            <a:alphaModFix/>
          </a:blip>
          <a:srcRect b="0" l="0" r="0" t="5624"/>
          <a:stretch/>
        </p:blipFill>
        <p:spPr>
          <a:xfrm>
            <a:off x="6463738" y="3255525"/>
            <a:ext cx="2368563" cy="18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57" name="Google Shape;55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Para saber más: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https://en.wikipedia.org/wiki/Dimensionality_reduction#Feature_projection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https://www.kaggle.com/code/samuelcortinhas/intro-to-pca-t-sne-umap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63" name="Google Shape;563;p58"/>
          <p:cNvSpPr txBox="1"/>
          <p:nvPr>
            <p:ph idx="4294967295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entrenar una red neuronal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eliminar la capa de predicción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la capa anterior a la de predicción es el nuevo espacio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 camino hasta esa capa es el mecanismo de proyección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9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4207712" y="1730774"/>
            <a:ext cx="1215425" cy="2841225"/>
          </a:xfrm>
          <a:custGeom>
            <a:rect b="b" l="l" r="r" t="t"/>
            <a:pathLst>
              <a:path extrusionOk="0" h="113649" w="48617">
                <a:moveTo>
                  <a:pt x="39187" y="4028"/>
                </a:moveTo>
                <a:cubicBezTo>
                  <a:pt x="29684" y="-194"/>
                  <a:pt x="13624" y="-2990"/>
                  <a:pt x="8041" y="5783"/>
                </a:cubicBezTo>
                <a:cubicBezTo>
                  <a:pt x="-1640" y="20997"/>
                  <a:pt x="144" y="41269"/>
                  <a:pt x="144" y="59302"/>
                </a:cubicBezTo>
                <a:cubicBezTo>
                  <a:pt x="144" y="66619"/>
                  <a:pt x="1022" y="73919"/>
                  <a:pt x="1022" y="81236"/>
                </a:cubicBezTo>
                <a:cubicBezTo>
                  <a:pt x="1022" y="85924"/>
                  <a:pt x="-702" y="91372"/>
                  <a:pt x="1899" y="95273"/>
                </a:cubicBezTo>
                <a:cubicBezTo>
                  <a:pt x="3814" y="98144"/>
                  <a:pt x="6980" y="100266"/>
                  <a:pt x="10234" y="101415"/>
                </a:cubicBezTo>
                <a:cubicBezTo>
                  <a:pt x="17643" y="104030"/>
                  <a:pt x="15148" y="101240"/>
                  <a:pt x="15937" y="102292"/>
                </a:cubicBezTo>
                <a:cubicBezTo>
                  <a:pt x="18858" y="106188"/>
                  <a:pt x="20767" y="112570"/>
                  <a:pt x="25588" y="113259"/>
                </a:cubicBezTo>
                <a:cubicBezTo>
                  <a:pt x="32867" y="114300"/>
                  <a:pt x="43355" y="113256"/>
                  <a:pt x="46644" y="106679"/>
                </a:cubicBezTo>
                <a:cubicBezTo>
                  <a:pt x="49273" y="101421"/>
                  <a:pt x="48399" y="95010"/>
                  <a:pt x="48399" y="89132"/>
                </a:cubicBezTo>
                <a:cubicBezTo>
                  <a:pt x="48399" y="73823"/>
                  <a:pt x="44656" y="58742"/>
                  <a:pt x="43135" y="43509"/>
                </a:cubicBezTo>
                <a:cubicBezTo>
                  <a:pt x="42140" y="33547"/>
                  <a:pt x="41589" y="23496"/>
                  <a:pt x="39625" y="13679"/>
                </a:cubicBezTo>
                <a:cubicBezTo>
                  <a:pt x="38943" y="10271"/>
                  <a:pt x="40103" y="5141"/>
                  <a:pt x="36993" y="359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1" name="Google Shape;5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2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593" name="Google Shape;593;p62"/>
          <p:cNvSpPr/>
          <p:nvPr/>
        </p:nvSpPr>
        <p:spPr>
          <a:xfrm>
            <a:off x="2904113" y="3145705"/>
            <a:ext cx="1253825" cy="608450"/>
          </a:xfrm>
          <a:custGeom>
            <a:rect b="b" l="l" r="r" t="t"/>
            <a:pathLst>
              <a:path extrusionOk="0" h="24338" w="50153">
                <a:moveTo>
                  <a:pt x="49655" y="7530"/>
                </a:moveTo>
                <a:cubicBezTo>
                  <a:pt x="39317" y="3653"/>
                  <a:pt x="28234" y="950"/>
                  <a:pt x="17193" y="950"/>
                </a:cubicBezTo>
                <a:cubicBezTo>
                  <a:pt x="13537" y="950"/>
                  <a:pt x="9269" y="-1076"/>
                  <a:pt x="6226" y="950"/>
                </a:cubicBezTo>
                <a:cubicBezTo>
                  <a:pt x="1107" y="4359"/>
                  <a:pt x="-970" y="12531"/>
                  <a:pt x="523" y="18497"/>
                </a:cubicBezTo>
                <a:cubicBezTo>
                  <a:pt x="1749" y="23394"/>
                  <a:pt x="10540" y="19904"/>
                  <a:pt x="15438" y="21129"/>
                </a:cubicBezTo>
                <a:cubicBezTo>
                  <a:pt x="22864" y="22986"/>
                  <a:pt x="30596" y="23761"/>
                  <a:pt x="38250" y="23761"/>
                </a:cubicBezTo>
                <a:cubicBezTo>
                  <a:pt x="41470" y="23761"/>
                  <a:pt x="45325" y="25255"/>
                  <a:pt x="47901" y="23323"/>
                </a:cubicBezTo>
                <a:cubicBezTo>
                  <a:pt x="52236" y="20072"/>
                  <a:pt x="48778" y="12510"/>
                  <a:pt x="48778" y="709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3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602" name="Google Shape;602;p63"/>
          <p:cNvSpPr/>
          <p:nvPr/>
        </p:nvSpPr>
        <p:spPr>
          <a:xfrm>
            <a:off x="3282298" y="1874580"/>
            <a:ext cx="2293900" cy="428475"/>
          </a:xfrm>
          <a:custGeom>
            <a:rect b="b" l="l" r="r" t="t"/>
            <a:pathLst>
              <a:path extrusionOk="0" h="17139" w="91756">
                <a:moveTo>
                  <a:pt x="45934" y="1347"/>
                </a:moveTo>
                <a:cubicBezTo>
                  <a:pt x="36298" y="658"/>
                  <a:pt x="26642" y="31"/>
                  <a:pt x="16981" y="31"/>
                </a:cubicBezTo>
                <a:cubicBezTo>
                  <a:pt x="11939" y="31"/>
                  <a:pt x="4759" y="-92"/>
                  <a:pt x="2505" y="4418"/>
                </a:cubicBezTo>
                <a:cubicBezTo>
                  <a:pt x="924" y="7582"/>
                  <a:pt x="-1312" y="12445"/>
                  <a:pt x="1189" y="14946"/>
                </a:cubicBezTo>
                <a:cubicBezTo>
                  <a:pt x="3877" y="17634"/>
                  <a:pt x="8792" y="14946"/>
                  <a:pt x="12594" y="14946"/>
                </a:cubicBezTo>
                <a:cubicBezTo>
                  <a:pt x="23416" y="14946"/>
                  <a:pt x="34343" y="13857"/>
                  <a:pt x="45057" y="15385"/>
                </a:cubicBezTo>
                <a:cubicBezTo>
                  <a:pt x="54629" y="16750"/>
                  <a:pt x="64341" y="17139"/>
                  <a:pt x="74009" y="17139"/>
                </a:cubicBezTo>
                <a:cubicBezTo>
                  <a:pt x="80364" y="17139"/>
                  <a:pt x="90016" y="15848"/>
                  <a:pt x="91556" y="9682"/>
                </a:cubicBezTo>
                <a:cubicBezTo>
                  <a:pt x="92358" y="6472"/>
                  <a:pt x="87677" y="3709"/>
                  <a:pt x="84538" y="2663"/>
                </a:cubicBezTo>
                <a:cubicBezTo>
                  <a:pt x="71633" y="-1637"/>
                  <a:pt x="57343" y="1786"/>
                  <a:pt x="43741" y="178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 neuronales</a:t>
            </a:r>
            <a:endParaRPr/>
          </a:p>
        </p:txBody>
      </p:sp>
      <p:sp>
        <p:nvSpPr>
          <p:cNvPr id="608" name="Google Shape;60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Entrenar una red neuronal con una </a:t>
            </a:r>
            <a:r>
              <a:rPr b="1" lang="en-GB"/>
              <a:t>tarea de pretexto</a:t>
            </a:r>
            <a:r>
              <a:rPr lang="en-GB"/>
              <a:t> para la que tenemos muchos ejemplos naturalmente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Predecir una palabra dado su contexto, o un contexto dada una palabra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Reconstruir una imagen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</a:t>
            </a:r>
            <a:r>
              <a:rPr lang="en-GB"/>
              <a:t>la capa de predicción de la red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 capa anterior a la de predicción es la nueva caracterización de los objetos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Menos características → acercándonos a las causas latentes!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usa la red para convertir los objetos del espacio original al espacio de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Es relativamente barato de obtener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Ahora podemos caracterizar datos supervisados con información poblacional de grandes cantidades de datos no supervisados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 b="16610" l="79508" r="0" t="6913"/>
          <a:stretch/>
        </p:blipFill>
        <p:spPr>
          <a:xfrm>
            <a:off x="3135225" y="1688475"/>
            <a:ext cx="768751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2276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0" name="Google Shape;620;p66"/>
          <p:cNvPicPr preferRelativeResize="0"/>
          <p:nvPr/>
        </p:nvPicPr>
        <p:blipFill rotWithShape="1">
          <a:blip r:embed="rId3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6" name="Google Shape;626;p67"/>
          <p:cNvPicPr preferRelativeResize="0"/>
          <p:nvPr/>
        </p:nvPicPr>
        <p:blipFill rotWithShape="1">
          <a:blip r:embed="rId3">
            <a:alphaModFix/>
          </a:blip>
          <a:srcRect b="0" l="60339" r="0" t="0"/>
          <a:stretch/>
        </p:blipFill>
        <p:spPr>
          <a:xfrm>
            <a:off x="6732773" y="1224950"/>
            <a:ext cx="1568100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33" name="Google Shape;6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9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8" name="Google Shape;6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0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mejores representaciones</a:t>
            </a:r>
            <a:endParaRPr/>
          </a:p>
        </p:txBody>
      </p:sp>
      <p:pic>
        <p:nvPicPr>
          <p:cNvPr id="656" name="Google Shape;6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1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1"/>
          <p:cNvSpPr txBox="1"/>
          <p:nvPr/>
        </p:nvSpPr>
        <p:spPr>
          <a:xfrm>
            <a:off x="4171525" y="2978875"/>
            <a:ext cx="50895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el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gato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come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semántica de las palabras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5" name="Google Shape;665;p72"/>
          <p:cNvPicPr preferRelativeResize="0"/>
          <p:nvPr/>
        </p:nvPicPr>
        <p:blipFill rotWithShape="1">
          <a:blip r:embed="rId3">
            <a:alphaModFix/>
          </a:blip>
          <a:srcRect b="0" l="0" r="20660" t="0"/>
          <a:stretch/>
        </p:blipFill>
        <p:spPr>
          <a:xfrm>
            <a:off x="3079782" y="1086450"/>
            <a:ext cx="5751969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acercamos a las causas latentes</a:t>
            </a:r>
            <a:endParaRPr/>
          </a:p>
        </p:txBody>
      </p:sp>
      <p:pic>
        <p:nvPicPr>
          <p:cNvPr id="671" name="Google Shape;6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13" y="1051175"/>
            <a:ext cx="7075764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3"/>
          <p:cNvSpPr txBox="1"/>
          <p:nvPr/>
        </p:nvSpPr>
        <p:spPr>
          <a:xfrm>
            <a:off x="4213200" y="4731900"/>
            <a:ext cx="4930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</a:rPr>
              <a:t>http://jalammar.github.io/illustrated-word2vec/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Perdemos interpretabilidad</a:t>
            </a:r>
            <a:endParaRPr/>
          </a:p>
        </p:txBody>
      </p:sp>
      <p:pic>
        <p:nvPicPr>
          <p:cNvPr id="678" name="Google Shape;678;p74"/>
          <p:cNvPicPr preferRelativeResize="0"/>
          <p:nvPr/>
        </p:nvPicPr>
        <p:blipFill rotWithShape="1">
          <a:blip r:embed="rId3">
            <a:alphaModFix/>
          </a:blip>
          <a:srcRect b="4571" l="36536" r="0" t="0"/>
          <a:stretch/>
        </p:blipFill>
        <p:spPr>
          <a:xfrm>
            <a:off x="551938" y="1268475"/>
            <a:ext cx="3577434" cy="2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75" y="1816825"/>
            <a:ext cx="3870800" cy="28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</a:t>
            </a:r>
            <a:r>
              <a:rPr lang="en-GB"/>
              <a:t>mbedding (proyección)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8487"/>
            <a:ext cx="9143998" cy="42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un videíto sobre el kernel trick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https://www.youtube.com/watch?v=3liCbRZPrZA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Tipos de embeddings</a:t>
            </a:r>
            <a:endParaRPr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Técnicas populares dentro de la familia de los embeddings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Selección de características → supervisado o no supervisado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Agrupamiento de características → supervisado o no supervisado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kernel trick → un espacio de mayor dimensionalidad!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Principal Component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Latent Dirichlet Allocation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</a:t>
            </a:r>
            <a:r>
              <a:rPr lang="en-GB"/>
              <a:t>-sne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Neural embeddings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 de los embeddings</a:t>
            </a:r>
            <a:endParaRPr/>
          </a:p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 lugar de elegir un subconjunto de características, crear nuevas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Sin tener en cuenta etiquetas de clase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Proyectar a menos dimensiones preservando la mayor cantidad de información posible → minimizando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qué sirven?</a:t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overfitting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Generalización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Acercamiento a las causas latentes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tiempo en ingeniería de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sesgo del científico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Visualizar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